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B8E60"/>
    <a:srgbClr val="BF9E69"/>
    <a:srgbClr val="C7A56F"/>
    <a:srgbClr val="CCAC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F9E452-4BA7-DF32-E81A-2A7C29E2F54E}" v="7" dt="2021-06-23T22:11:19.560"/>
    <p1510:client id="{19975F70-14D4-44B9-4D0B-C0A922CAA971}" v="49" dt="2021-06-28T09:19:59.865"/>
    <p1510:client id="{2171BE96-A6D7-DD99-6FC0-C39B4E6AC52B}" v="1062" dt="2021-06-25T12:07:50.861"/>
    <p1510:client id="{3EAD45CA-F121-79FA-EE0A-562486FF3E17}" v="319" dt="2021-06-27T17:30:27.853"/>
    <p1510:client id="{447B66DC-F1CF-D86B-C10B-AE6F79725861}" v="3920" dt="2021-06-25T18:16:24.714"/>
    <p1510:client id="{567555E5-E3C1-F2DD-7753-7274C8D8E59D}" v="104" dt="2021-06-27T20:12:03.050"/>
    <p1510:client id="{6D52C990-3A01-499F-827A-E57FDD5743B2}" v="5" dt="2021-06-20T11:53:05.716"/>
    <p1510:client id="{6F081C57-E134-8C5D-6965-5F0C4747F670}" v="2508" dt="2021-06-26T18:54:22.959"/>
    <p1510:client id="{7850E480-4BA7-B23C-1647-27CE1F28C908}" v="71" dt="2021-06-27T17:09:51.769"/>
    <p1510:client id="{9C62FC1C-411B-3E25-9ECE-7B12514597B1}" v="24" dt="2021-06-26T22:35:14.845"/>
    <p1510:client id="{E55F811C-BDD0-3F3D-9202-F4B36A15DB2F}" v="48" dt="2021-06-23T23:00:39.239"/>
    <p1510:client id="{F7D7DC91-E515-4EAF-2B43-DDDEF2414A19}" v="39" dt="2021-06-23T23:08:50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34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041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68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78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260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96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970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4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6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866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330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341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9AC045-E73E-45DF-92F0-9C491C39B847}"/>
              </a:ext>
            </a:extLst>
          </p:cNvPr>
          <p:cNvSpPr txBox="1"/>
          <p:nvPr/>
        </p:nvSpPr>
        <p:spPr>
          <a:xfrm>
            <a:off x="2614246" y="865554"/>
            <a:ext cx="6973274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 b="1" i="1">
                <a:solidFill>
                  <a:schemeClr val="bg1"/>
                </a:solidFill>
                <a:latin typeface="Century"/>
                <a:cs typeface="Calibri"/>
              </a:rPr>
              <a:t>K-means Clustering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Century"/>
                <a:cs typeface="Calibri"/>
              </a:rPr>
              <a:t>Mehmet Emre Özyurt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Century"/>
                <a:cs typeface="Calibri"/>
              </a:rPr>
              <a:t>Supervisor: Fatemeh Farokmanesh</a:t>
            </a:r>
          </a:p>
          <a:p>
            <a:pPr algn="ctr"/>
            <a:r>
              <a:rPr lang="en-US" sz="1200" b="1">
                <a:solidFill>
                  <a:schemeClr val="bg1"/>
                </a:solidFill>
                <a:latin typeface="Century"/>
                <a:cs typeface="Calibri"/>
              </a:rPr>
              <a:t>28.06.2021</a:t>
            </a: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B9023D0-48A1-49F0-8830-26BD03605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246" y="2688178"/>
            <a:ext cx="2743200" cy="2056737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A075D895-9D23-46CD-8BA8-7D5EE1925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0899" y="2688180"/>
            <a:ext cx="2743200" cy="2056735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2BDA5063-7E41-4C5B-B3C1-0F8383E0A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7787" y="2686849"/>
            <a:ext cx="2743200" cy="20593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0AF261-11A5-446F-B90C-57C8C670FC4E}"/>
              </a:ext>
            </a:extLst>
          </p:cNvPr>
          <p:cNvSpPr txBox="1"/>
          <p:nvPr/>
        </p:nvSpPr>
        <p:spPr>
          <a:xfrm>
            <a:off x="2509228" y="4883150"/>
            <a:ext cx="662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"/>
                <a:cs typeface="Calibri"/>
              </a:rPr>
              <a:t>(1)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DDC2D1-AE21-492B-9F6F-6F906FA455CA}"/>
              </a:ext>
            </a:extLst>
          </p:cNvPr>
          <p:cNvSpPr txBox="1"/>
          <p:nvPr/>
        </p:nvSpPr>
        <p:spPr>
          <a:xfrm>
            <a:off x="5762381" y="4883150"/>
            <a:ext cx="662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"/>
                <a:cs typeface="Calibri"/>
              </a:rPr>
              <a:t>(2)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949BA3-EE5E-49B0-B812-AF74FF1B8632}"/>
              </a:ext>
            </a:extLst>
          </p:cNvPr>
          <p:cNvSpPr txBox="1"/>
          <p:nvPr/>
        </p:nvSpPr>
        <p:spPr>
          <a:xfrm>
            <a:off x="8966689" y="4883149"/>
            <a:ext cx="662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Century"/>
                <a:cs typeface="Calibri"/>
              </a:rPr>
              <a:t>(3)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9B7019-76AB-4191-B5F4-4EFA0A217D23}"/>
              </a:ext>
            </a:extLst>
          </p:cNvPr>
          <p:cNvSpPr txBox="1"/>
          <p:nvPr/>
        </p:nvSpPr>
        <p:spPr>
          <a:xfrm>
            <a:off x="7603522" y="5944596"/>
            <a:ext cx="37203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(Harris, 2014, Visualizing K-means)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8FCCCC-5BC7-4152-A1BC-213B7E81D77A}"/>
              </a:ext>
            </a:extLst>
          </p:cNvPr>
          <p:cNvSpPr txBox="1"/>
          <p:nvPr/>
        </p:nvSpPr>
        <p:spPr>
          <a:xfrm>
            <a:off x="11816861" y="6492630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1</a:t>
            </a:r>
          </a:p>
        </p:txBody>
      </p:sp>
      <p:pic>
        <p:nvPicPr>
          <p:cNvPr id="10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60E864F2-F437-443E-B9E3-8D1B93DAB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67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637374-C4E4-44A0-A2D4-5B50EB6BE69B}"/>
              </a:ext>
            </a:extLst>
          </p:cNvPr>
          <p:cNvSpPr txBox="1"/>
          <p:nvPr/>
        </p:nvSpPr>
        <p:spPr>
          <a:xfrm>
            <a:off x="1022968" y="673119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Selecting number of clusters K</a:t>
            </a:r>
            <a:endParaRPr lang="en-US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CB010C-DE1A-41C3-B747-89032BFB7107}"/>
              </a:ext>
            </a:extLst>
          </p:cNvPr>
          <p:cNvSpPr txBox="1"/>
          <p:nvPr/>
        </p:nvSpPr>
        <p:spPr>
          <a:xfrm>
            <a:off x="1243753" y="1313980"/>
            <a:ext cx="5273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rgbClr val="FFFFFF"/>
                </a:solidFill>
                <a:latin typeface="Century"/>
                <a:cs typeface="Calibri"/>
              </a:rPr>
              <a:t>1- The Elbow Method</a:t>
            </a:r>
            <a:endParaRPr lang="en-US" sz="2400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pic>
        <p:nvPicPr>
          <p:cNvPr id="3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7B0E39C-1691-4EA6-9979-4DF2DA6D3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491" y="2283210"/>
            <a:ext cx="3436814" cy="3182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A58D68-9362-4407-9A43-C2D7F954D181}"/>
              </a:ext>
            </a:extLst>
          </p:cNvPr>
          <p:cNvSpPr txBox="1"/>
          <p:nvPr/>
        </p:nvSpPr>
        <p:spPr>
          <a:xfrm>
            <a:off x="1243753" y="2281133"/>
            <a:ext cx="52736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Total intra-cluster distance per K</a:t>
            </a:r>
            <a:endParaRPr lang="en-US" sz="2000" b="1" i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A bend in the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7C0C3-31B9-4F00-818C-5B03FA052FFC}"/>
              </a:ext>
            </a:extLst>
          </p:cNvPr>
          <p:cNvSpPr txBox="1"/>
          <p:nvPr/>
        </p:nvSpPr>
        <p:spPr>
          <a:xfrm>
            <a:off x="1243753" y="3217304"/>
            <a:ext cx="527361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 Reduction in variance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Increasing K reduces the variance very slightly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Non-optimal to form an additional cluster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Not ideal if the data is not distinctly clustered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6FF645-2ACF-4DCF-9371-8B8DFD7EC40B}"/>
              </a:ext>
            </a:extLst>
          </p:cNvPr>
          <p:cNvSpPr txBox="1"/>
          <p:nvPr/>
        </p:nvSpPr>
        <p:spPr>
          <a:xfrm>
            <a:off x="7105291" y="5534288"/>
            <a:ext cx="37203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(</a:t>
            </a:r>
            <a:r>
              <a:rPr lang="en-US" sz="1600" b="1" err="1">
                <a:solidFill>
                  <a:srgbClr val="FFFFFF"/>
                </a:solidFill>
                <a:latin typeface="Century"/>
                <a:cs typeface="Calibri"/>
              </a:rPr>
              <a:t>Kassambra</a:t>
            </a: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, 2017)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390FB1-BC43-4A8C-8419-E1F28D375C0D}"/>
              </a:ext>
            </a:extLst>
          </p:cNvPr>
          <p:cNvSpPr txBox="1"/>
          <p:nvPr/>
        </p:nvSpPr>
        <p:spPr>
          <a:xfrm>
            <a:off x="11816861" y="6492630"/>
            <a:ext cx="43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10</a:t>
            </a:r>
          </a:p>
        </p:txBody>
      </p:sp>
      <p:pic>
        <p:nvPicPr>
          <p:cNvPr id="9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3AE8DE7F-A5EC-45F2-94B7-D57952575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05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8" grpId="0" build="p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02D0C7-4CFF-4964-BE7B-332D381AFCF0}"/>
              </a:ext>
            </a:extLst>
          </p:cNvPr>
          <p:cNvSpPr txBox="1"/>
          <p:nvPr/>
        </p:nvSpPr>
        <p:spPr>
          <a:xfrm>
            <a:off x="1022968" y="673119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Selecting number of clusters K</a:t>
            </a:r>
            <a:endParaRPr lang="en-US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8450D-0372-4740-B5EA-A398C0D29356}"/>
              </a:ext>
            </a:extLst>
          </p:cNvPr>
          <p:cNvSpPr txBox="1"/>
          <p:nvPr/>
        </p:nvSpPr>
        <p:spPr>
          <a:xfrm>
            <a:off x="1243753" y="1313980"/>
            <a:ext cx="5273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rgbClr val="FFFFFF"/>
                </a:solidFill>
                <a:latin typeface="Century"/>
                <a:cs typeface="Calibri"/>
              </a:rPr>
              <a:t>2- The Silhouette Method</a:t>
            </a:r>
            <a:endParaRPr lang="en-US" sz="2400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C17A5E-C454-448E-B0BA-5E678559659A}"/>
              </a:ext>
            </a:extLst>
          </p:cNvPr>
          <p:cNvSpPr txBox="1"/>
          <p:nvPr/>
        </p:nvSpPr>
        <p:spPr>
          <a:xfrm>
            <a:off x="1185138" y="1904319"/>
            <a:ext cx="5849999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How similar is a point to its own cluster compared to other clusters?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The average distance of point i to all points in the same cluster  = a(i).</a:t>
            </a: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The average distance of point i to all points in other clusters = b(i).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pic>
        <p:nvPicPr>
          <p:cNvPr id="9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A9160694-81A5-46E8-87D0-DCC1393CC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94" y="2531069"/>
            <a:ext cx="3339123" cy="3085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8D91F4A-074D-4E82-BC00-85AE83061EDB}"/>
              </a:ext>
            </a:extLst>
          </p:cNvPr>
          <p:cNvSpPr txBox="1"/>
          <p:nvPr/>
        </p:nvSpPr>
        <p:spPr>
          <a:xfrm>
            <a:off x="4174522" y="3668364"/>
            <a:ext cx="10435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rgbClr val="FFFFFF"/>
                </a:solidFill>
                <a:latin typeface="Century"/>
                <a:cs typeface="Calibri"/>
              </a:rPr>
              <a:t>b(i) - a(i)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D36848-F5B4-48AF-8FD3-83AB92763D2D}"/>
              </a:ext>
            </a:extLst>
          </p:cNvPr>
          <p:cNvCxnSpPr/>
          <p:nvPr/>
        </p:nvCxnSpPr>
        <p:spPr>
          <a:xfrm>
            <a:off x="4192954" y="4017106"/>
            <a:ext cx="1006229" cy="0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04EB2A-DCAD-4C8B-99EC-CD2B62668308}"/>
              </a:ext>
            </a:extLst>
          </p:cNvPr>
          <p:cNvSpPr txBox="1"/>
          <p:nvPr/>
        </p:nvSpPr>
        <p:spPr>
          <a:xfrm>
            <a:off x="3949829" y="4020056"/>
            <a:ext cx="14929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 i="1">
                <a:solidFill>
                  <a:srgbClr val="FFFFFF"/>
                </a:solidFill>
                <a:latin typeface="Century"/>
                <a:cs typeface="Calibri"/>
              </a:rPr>
              <a:t>max(a(i), b(i))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74987A-D1F3-46F0-B2A6-3172196CC608}"/>
              </a:ext>
            </a:extLst>
          </p:cNvPr>
          <p:cNvSpPr txBox="1"/>
          <p:nvPr/>
        </p:nvSpPr>
        <p:spPr>
          <a:xfrm>
            <a:off x="1239566" y="3853979"/>
            <a:ext cx="52931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The silhouette value s(i) =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DFB2AC-CC14-416C-9291-98E450C88AFF}"/>
              </a:ext>
            </a:extLst>
          </p:cNvPr>
          <p:cNvSpPr txBox="1"/>
          <p:nvPr/>
        </p:nvSpPr>
        <p:spPr>
          <a:xfrm>
            <a:off x="1239566" y="4481163"/>
            <a:ext cx="529315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High silhouette value is desirable </a:t>
            </a:r>
          </a:p>
          <a:p>
            <a:pPr marL="285750" indent="-28575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Observe the average silhouette value per 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065379-C1C5-4EF6-86E6-0603A54B8469}"/>
              </a:ext>
            </a:extLst>
          </p:cNvPr>
          <p:cNvSpPr txBox="1"/>
          <p:nvPr/>
        </p:nvSpPr>
        <p:spPr>
          <a:xfrm>
            <a:off x="1239566" y="5439105"/>
            <a:ext cx="529315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Optimal Clustering when Global Maximum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14175-9C3E-465D-9C99-7B08DE253B81}"/>
              </a:ext>
            </a:extLst>
          </p:cNvPr>
          <p:cNvSpPr txBox="1"/>
          <p:nvPr/>
        </p:nvSpPr>
        <p:spPr>
          <a:xfrm>
            <a:off x="7281137" y="5622211"/>
            <a:ext cx="37203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(</a:t>
            </a:r>
            <a:r>
              <a:rPr lang="en-US" sz="1600" b="1" err="1">
                <a:solidFill>
                  <a:srgbClr val="FFFFFF"/>
                </a:solidFill>
                <a:latin typeface="Century"/>
                <a:cs typeface="Calibri"/>
              </a:rPr>
              <a:t>Kassambra</a:t>
            </a: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, 2017)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B42BBD-25DF-4FEA-AE0E-C4E52288A5ED}"/>
              </a:ext>
            </a:extLst>
          </p:cNvPr>
          <p:cNvSpPr txBox="1"/>
          <p:nvPr/>
        </p:nvSpPr>
        <p:spPr>
          <a:xfrm>
            <a:off x="11816861" y="6492630"/>
            <a:ext cx="43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11</a:t>
            </a:r>
          </a:p>
        </p:txBody>
      </p:sp>
      <p:pic>
        <p:nvPicPr>
          <p:cNvPr id="7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3C84B42C-7710-4F35-923F-B946F8099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2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10" grpId="0"/>
      <p:bldP spid="13" grpId="0"/>
      <p:bldP spid="14" grpId="0"/>
      <p:bldP spid="15" grpId="0" build="p"/>
      <p:bldP spid="3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78166-966B-4098-9449-01CBA9148FD1}"/>
              </a:ext>
            </a:extLst>
          </p:cNvPr>
          <p:cNvSpPr txBox="1"/>
          <p:nvPr/>
        </p:nvSpPr>
        <p:spPr>
          <a:xfrm>
            <a:off x="1003430" y="663350"/>
            <a:ext cx="110765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Advantages vs. Disadvantages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657678-2FA2-4BCB-BDF8-6C717DDDC0AE}"/>
              </a:ext>
            </a:extLst>
          </p:cNvPr>
          <p:cNvSpPr txBox="1"/>
          <p:nvPr/>
        </p:nvSpPr>
        <p:spPr>
          <a:xfrm>
            <a:off x="1175367" y="1909902"/>
            <a:ext cx="7881999" cy="35394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+ Ease of implementation and modification</a:t>
            </a:r>
          </a:p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+ Fairly efficient</a:t>
            </a:r>
          </a:p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- But requires parameter tuning to determine K</a:t>
            </a:r>
          </a:p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- Non-deterministic</a:t>
            </a:r>
          </a:p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+ Relatively fast</a:t>
            </a:r>
            <a:endParaRPr lang="en-US" sz="1600" b="1">
              <a:solidFill>
                <a:srgbClr val="FFFFFF"/>
              </a:solidFill>
              <a:latin typeface="Century"/>
              <a:ea typeface="+mn-lt"/>
              <a:cs typeface="+mn-lt"/>
            </a:endParaRPr>
          </a:p>
          <a:p>
            <a:endParaRPr lang="en-US" sz="1600">
              <a:ea typeface="+mn-lt"/>
              <a:cs typeface="+mn-lt"/>
            </a:endParaRPr>
          </a:p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+ Scales well to large data sets</a:t>
            </a:r>
            <a:endParaRPr lang="en-US"/>
          </a:p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8C4A69-76C5-4B2F-B25B-38A304B1AF4A}"/>
              </a:ext>
            </a:extLst>
          </p:cNvPr>
          <p:cNvSpPr txBox="1"/>
          <p:nvPr/>
        </p:nvSpPr>
        <p:spPr>
          <a:xfrm>
            <a:off x="11816861" y="6492630"/>
            <a:ext cx="43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12</a:t>
            </a:r>
          </a:p>
        </p:txBody>
      </p:sp>
      <p:pic>
        <p:nvPicPr>
          <p:cNvPr id="5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A25D69A-FA2E-4518-B5FE-BA8A1AE93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18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F52F04-1F08-486E-95E6-8DC4D7E7F8F0}"/>
              </a:ext>
            </a:extLst>
          </p:cNvPr>
          <p:cNvSpPr txBox="1"/>
          <p:nvPr/>
        </p:nvSpPr>
        <p:spPr>
          <a:xfrm>
            <a:off x="1129323" y="1402862"/>
            <a:ext cx="9054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entury"/>
              </a:rPr>
              <a:t>+/-  K-means assumes clusters are spherical and equally sized</a:t>
            </a:r>
            <a:endParaRPr lang="en-US" sz="1600">
              <a:cs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FA70DD-D590-44A5-BFAE-158EE8587548}"/>
              </a:ext>
            </a:extLst>
          </p:cNvPr>
          <p:cNvSpPr txBox="1"/>
          <p:nvPr/>
        </p:nvSpPr>
        <p:spPr>
          <a:xfrm>
            <a:off x="1003430" y="663350"/>
            <a:ext cx="110765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Advantages vs. Disadvantages</a:t>
            </a: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CC792776-0285-4B45-9534-D0BD80DAA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016" y="2014968"/>
            <a:ext cx="3153507" cy="2388445"/>
          </a:xfrm>
          <a:prstGeom prst="rect">
            <a:avLst/>
          </a:prstGeom>
        </p:spPr>
      </p:pic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E07FD40-86B5-4DAF-B028-FFAD8A98E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092" y="2011097"/>
            <a:ext cx="3221892" cy="23961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97ACD9-F5BA-41D4-AFDD-D1E501D00BA8}"/>
              </a:ext>
            </a:extLst>
          </p:cNvPr>
          <p:cNvSpPr txBox="1"/>
          <p:nvPr/>
        </p:nvSpPr>
        <p:spPr>
          <a:xfrm>
            <a:off x="1129322" y="4929554"/>
            <a:ext cx="905412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entury"/>
              </a:rPr>
              <a:t>- Outliers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49FBA3-E216-4D84-9C3C-D03C0819F8FB}"/>
              </a:ext>
            </a:extLst>
          </p:cNvPr>
          <p:cNvSpPr txBox="1"/>
          <p:nvPr/>
        </p:nvSpPr>
        <p:spPr>
          <a:xfrm>
            <a:off x="5649675" y="5680826"/>
            <a:ext cx="56155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entury"/>
                <a:ea typeface="+mn-lt"/>
                <a:cs typeface="+mn-lt"/>
              </a:rPr>
              <a:t>https://developers.google.com/machine-learning/clustering/algorithm/advantages-disadvantages</a:t>
            </a:r>
            <a:r>
              <a:rPr lang="en-US" sz="1600" b="1">
                <a:solidFill>
                  <a:schemeClr val="bg1"/>
                </a:solidFill>
                <a:latin typeface="Century"/>
                <a:cs typeface="Calibri"/>
              </a:rPr>
              <a:t>)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26407C-8CC0-40A6-B0BD-8125546E20DF}"/>
              </a:ext>
            </a:extLst>
          </p:cNvPr>
          <p:cNvSpPr txBox="1"/>
          <p:nvPr/>
        </p:nvSpPr>
        <p:spPr>
          <a:xfrm>
            <a:off x="11816861" y="6492630"/>
            <a:ext cx="43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13</a:t>
            </a:r>
          </a:p>
        </p:txBody>
      </p:sp>
      <p:pic>
        <p:nvPicPr>
          <p:cNvPr id="9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139F1998-4101-4171-948D-412939D4A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6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93E673-B657-4EC3-98E1-D146AD3F6B7D}"/>
              </a:ext>
            </a:extLst>
          </p:cNvPr>
          <p:cNvSpPr txBox="1"/>
          <p:nvPr/>
        </p:nvSpPr>
        <p:spPr>
          <a:xfrm>
            <a:off x="1003430" y="663350"/>
            <a:ext cx="62212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Applications of K-means Clustering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2AC2F8-63B1-4F55-B99B-FD75A8D39B11}"/>
              </a:ext>
            </a:extLst>
          </p:cNvPr>
          <p:cNvSpPr txBox="1"/>
          <p:nvPr/>
        </p:nvSpPr>
        <p:spPr>
          <a:xfrm>
            <a:off x="1243753" y="1313980"/>
            <a:ext cx="5273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rgbClr val="FFFFFF"/>
                </a:solidFill>
                <a:latin typeface="Century"/>
                <a:cs typeface="Calibri"/>
              </a:rPr>
              <a:t>1- Image Compression</a:t>
            </a:r>
            <a:endParaRPr lang="en-US" sz="2400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655BA3-CBF9-4746-922C-EF06EC45B7A8}"/>
              </a:ext>
            </a:extLst>
          </p:cNvPr>
          <p:cNvSpPr txBox="1"/>
          <p:nvPr/>
        </p:nvSpPr>
        <p:spPr>
          <a:xfrm>
            <a:off x="1190335" y="2029199"/>
            <a:ext cx="6652551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RGB image. 3 color channels red, green and blue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Each data point has 3 color values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Limit the color values of each data point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Cluster the data into k dominant colors</a:t>
            </a:r>
          </a:p>
        </p:txBody>
      </p:sp>
      <p:pic>
        <p:nvPicPr>
          <p:cNvPr id="10" name="Picture 10" descr="A picture containing outdoor, nature, reef, ocean floor&#10;&#10;Description automatically generated">
            <a:extLst>
              <a:ext uri="{FF2B5EF4-FFF2-40B4-BE49-F238E27FC236}">
                <a16:creationId xmlns:a16="http://schemas.microsoft.com/office/drawing/2014/main" id="{9CBC4F89-59A7-4BEF-A3F4-E2CC48943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169" y="3514969"/>
            <a:ext cx="2020277" cy="2690447"/>
          </a:xfrm>
          <a:prstGeom prst="rect">
            <a:avLst/>
          </a:prstGeom>
        </p:spPr>
      </p:pic>
      <p:pic>
        <p:nvPicPr>
          <p:cNvPr id="11" name="Picture 11" descr="A picture containing outdoor, nature, ocean, reef&#10;&#10;Description automatically generated">
            <a:extLst>
              <a:ext uri="{FF2B5EF4-FFF2-40B4-BE49-F238E27FC236}">
                <a16:creationId xmlns:a16="http://schemas.microsoft.com/office/drawing/2014/main" id="{B0534A7E-09CD-4252-95C9-7C775FD348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862" y="3514969"/>
            <a:ext cx="2020277" cy="2690447"/>
          </a:xfrm>
          <a:prstGeom prst="rect">
            <a:avLst/>
          </a:prstGeom>
        </p:spPr>
      </p:pic>
      <p:pic>
        <p:nvPicPr>
          <p:cNvPr id="13" name="Picture 13" descr="A picture containing outdoor, nature, hill, hillside&#10;&#10;Description automatically generated">
            <a:extLst>
              <a:ext uri="{FF2B5EF4-FFF2-40B4-BE49-F238E27FC236}">
                <a16:creationId xmlns:a16="http://schemas.microsoft.com/office/drawing/2014/main" id="{2BF29C36-9949-4417-989F-0CBE346A3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5324" y="681893"/>
            <a:ext cx="2010509" cy="26904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B66754-0F91-4500-A09A-5B9E9515781A}"/>
              </a:ext>
            </a:extLst>
          </p:cNvPr>
          <p:cNvSpPr txBox="1"/>
          <p:nvPr/>
        </p:nvSpPr>
        <p:spPr>
          <a:xfrm>
            <a:off x="1190334" y="3977742"/>
            <a:ext cx="665255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Image segmentation</a:t>
            </a:r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1A0EF84B-46B9-4B18-8548-6CDDEF0A1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3114" y="4379685"/>
            <a:ext cx="3287485" cy="17671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A20201-C23E-452A-8D33-AA78CB4AB101}"/>
              </a:ext>
            </a:extLst>
          </p:cNvPr>
          <p:cNvSpPr txBox="1"/>
          <p:nvPr/>
        </p:nvSpPr>
        <p:spPr>
          <a:xfrm>
            <a:off x="8678137" y="6423288"/>
            <a:ext cx="37203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(Created on MATLAB)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29EC98-BCF2-4170-BE84-2D43F682BA25}"/>
              </a:ext>
            </a:extLst>
          </p:cNvPr>
          <p:cNvSpPr txBox="1"/>
          <p:nvPr/>
        </p:nvSpPr>
        <p:spPr>
          <a:xfrm>
            <a:off x="11816861" y="6492630"/>
            <a:ext cx="43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14</a:t>
            </a:r>
          </a:p>
        </p:txBody>
      </p:sp>
      <p:pic>
        <p:nvPicPr>
          <p:cNvPr id="7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D8C9FB39-21D4-4137-ABC8-36A5E74D0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5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uild="p"/>
      <p:bldP spid="16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DC3B096-0EDA-4888-9075-5726C9D1D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169" y="635563"/>
            <a:ext cx="3876431" cy="1757334"/>
          </a:xfrm>
          <a:prstGeom prst="rect">
            <a:avLst/>
          </a:prstGeom>
        </p:spPr>
      </p:pic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ADE7751C-83AB-409F-980B-1993540BB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170" y="4191096"/>
            <a:ext cx="3876430" cy="1797348"/>
          </a:xfrm>
          <a:prstGeom prst="rect">
            <a:avLst/>
          </a:prstGeom>
        </p:spPr>
      </p:pic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E1B9131C-72F9-4F20-A87E-3E8BA63B2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0168" y="2390457"/>
            <a:ext cx="3876431" cy="18035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4BF941C-75EE-423C-9298-6D5334A3B583}"/>
              </a:ext>
            </a:extLst>
          </p:cNvPr>
          <p:cNvSpPr txBox="1"/>
          <p:nvPr/>
        </p:nvSpPr>
        <p:spPr>
          <a:xfrm>
            <a:off x="1003430" y="663350"/>
            <a:ext cx="62212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Applications of K-means Clustering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FD79A3-37F3-43F6-8C57-7DA8E247FD79}"/>
              </a:ext>
            </a:extLst>
          </p:cNvPr>
          <p:cNvSpPr txBox="1"/>
          <p:nvPr/>
        </p:nvSpPr>
        <p:spPr>
          <a:xfrm>
            <a:off x="1194906" y="1323749"/>
            <a:ext cx="5273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rgbClr val="FFFFFF"/>
                </a:solidFill>
                <a:latin typeface="Century"/>
                <a:cs typeface="Calibri"/>
              </a:rPr>
              <a:t>2- Medical diagnosis</a:t>
            </a:r>
            <a:endParaRPr lang="en-US" sz="2400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338595-EA05-46C6-9C10-7A5882F2D7FD}"/>
              </a:ext>
            </a:extLst>
          </p:cNvPr>
          <p:cNvSpPr txBox="1"/>
          <p:nvPr/>
        </p:nvSpPr>
        <p:spPr>
          <a:xfrm>
            <a:off x="1131720" y="2156199"/>
            <a:ext cx="6652551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Blood samples, MRI, neurological data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,Sans-Serif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ea typeface="+mn-lt"/>
                <a:cs typeface="+mn-lt"/>
              </a:rPr>
              <a:t>Cognitively normal -&gt; Mild cognitive Impairment</a:t>
            </a:r>
            <a:endParaRPr lang="en-US">
              <a:solidFill>
                <a:srgbClr val="000000"/>
              </a:solidFill>
              <a:latin typeface="Century"/>
              <a:ea typeface="+mn-lt"/>
              <a:cs typeface="+mn-lt"/>
            </a:endParaRPr>
          </a:p>
          <a:p>
            <a:r>
              <a:rPr lang="en-US" sz="1600" b="1">
                <a:solidFill>
                  <a:srgbClr val="FFFFFF"/>
                </a:solidFill>
                <a:latin typeface="Century"/>
                <a:ea typeface="+mn-lt"/>
                <a:cs typeface="+mn-lt"/>
              </a:rPr>
              <a:t>      Alzheimer's Disease</a:t>
            </a:r>
            <a:endParaRPr lang="en-US">
              <a:latin typeface="Century"/>
            </a:endParaRP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Define clinical scenarios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5A6B7-91C5-4F46-94E1-3564A3F1AF9B}"/>
              </a:ext>
            </a:extLst>
          </p:cNvPr>
          <p:cNvSpPr txBox="1"/>
          <p:nvPr/>
        </p:nvSpPr>
        <p:spPr>
          <a:xfrm>
            <a:off x="1131720" y="3582507"/>
            <a:ext cx="5636551" cy="181588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Likelihood of transition</a:t>
            </a:r>
          </a:p>
          <a:p>
            <a:pPr marL="285750" indent="-28575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Early diagnosis and treatment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Not only biological, but also social diagnosis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FCFA58-B8A1-490C-8607-CA9D41AFAAA0}"/>
              </a:ext>
            </a:extLst>
          </p:cNvPr>
          <p:cNvSpPr txBox="1"/>
          <p:nvPr/>
        </p:nvSpPr>
        <p:spPr>
          <a:xfrm>
            <a:off x="8189675" y="6433057"/>
            <a:ext cx="37203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(</a:t>
            </a:r>
            <a:r>
              <a:rPr lang="en-US" sz="1600" b="1" err="1">
                <a:solidFill>
                  <a:srgbClr val="FFFFFF"/>
                </a:solidFill>
                <a:latin typeface="Century"/>
                <a:cs typeface="Calibri"/>
              </a:rPr>
              <a:t>Escudero,Zajicek,Ifeachor</a:t>
            </a: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, 2011)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9A3A7-8FCB-4E87-B8B8-1BA0F79C619D}"/>
              </a:ext>
            </a:extLst>
          </p:cNvPr>
          <p:cNvSpPr txBox="1"/>
          <p:nvPr/>
        </p:nvSpPr>
        <p:spPr>
          <a:xfrm>
            <a:off x="11816861" y="6492630"/>
            <a:ext cx="43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69592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build="p"/>
      <p:bldP spid="14" grpId="0" build="p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9321AC-DDF7-4FCE-A8FA-71C7163187DD}"/>
              </a:ext>
            </a:extLst>
          </p:cNvPr>
          <p:cNvSpPr txBox="1"/>
          <p:nvPr/>
        </p:nvSpPr>
        <p:spPr>
          <a:xfrm>
            <a:off x="1003430" y="663350"/>
            <a:ext cx="622123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71BC8B-1BCC-480A-9636-33012EAD2497}"/>
              </a:ext>
            </a:extLst>
          </p:cNvPr>
          <p:cNvSpPr txBox="1"/>
          <p:nvPr/>
        </p:nvSpPr>
        <p:spPr>
          <a:xfrm>
            <a:off x="1121951" y="1364891"/>
            <a:ext cx="6652551" cy="477053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Main Algorithm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Quality of Clustering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Factors that affect the quality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Initialization Methods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Determining number of Clusters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Strengths and weaknesses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Applications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Image compression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Medical diagnosis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Widely used in data visualization since 1970s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General understanding required to improve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Insights to data interpretation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6FAB3B-62BD-461A-B038-B4EE9269CD10}"/>
              </a:ext>
            </a:extLst>
          </p:cNvPr>
          <p:cNvSpPr txBox="1"/>
          <p:nvPr/>
        </p:nvSpPr>
        <p:spPr>
          <a:xfrm>
            <a:off x="11816861" y="6492630"/>
            <a:ext cx="4376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16</a:t>
            </a:r>
          </a:p>
        </p:txBody>
      </p:sp>
      <p:pic>
        <p:nvPicPr>
          <p:cNvPr id="5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6A58F545-F9EA-4892-B4B8-7E4030D31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8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CBD7C2-A598-4EBC-849E-E732ABDFA650}"/>
              </a:ext>
            </a:extLst>
          </p:cNvPr>
          <p:cNvSpPr txBox="1"/>
          <p:nvPr/>
        </p:nvSpPr>
        <p:spPr>
          <a:xfrm>
            <a:off x="1022968" y="682888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Motivation and Data Visualization</a:t>
            </a:r>
            <a:endParaRPr lang="en-US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7D80C1-6022-4B73-A51C-4E40FE867450}"/>
              </a:ext>
            </a:extLst>
          </p:cNvPr>
          <p:cNvSpPr txBox="1"/>
          <p:nvPr/>
        </p:nvSpPr>
        <p:spPr>
          <a:xfrm>
            <a:off x="1022968" y="1482674"/>
            <a:ext cx="527361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Internal structure of the data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Labeling and highlighting similarities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Transform big data into meaningful substance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Various applications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Image compression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Medical diagnosis</a:t>
            </a:r>
          </a:p>
          <a:p>
            <a:pPr marL="800100" lvl="1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Human behavior</a:t>
            </a:r>
          </a:p>
        </p:txBody>
      </p:sp>
      <p:pic>
        <p:nvPicPr>
          <p:cNvPr id="6" name="Picture 6" descr="A picture containing text, grass, tree, green&#10;&#10;Description automatically generated">
            <a:extLst>
              <a:ext uri="{FF2B5EF4-FFF2-40B4-BE49-F238E27FC236}">
                <a16:creationId xmlns:a16="http://schemas.microsoft.com/office/drawing/2014/main" id="{F16DF3F2-E027-4975-8D29-131635E89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740" y="4215611"/>
            <a:ext cx="2743200" cy="1819835"/>
          </a:xfrm>
          <a:prstGeom prst="rect">
            <a:avLst/>
          </a:prstGeom>
        </p:spPr>
      </p:pic>
      <p:pic>
        <p:nvPicPr>
          <p:cNvPr id="7" name="Picture 7" descr="A picture containing text, green, plant, lush&#10;&#10;Description automatically generated">
            <a:extLst>
              <a:ext uri="{FF2B5EF4-FFF2-40B4-BE49-F238E27FC236}">
                <a16:creationId xmlns:a16="http://schemas.microsoft.com/office/drawing/2014/main" id="{573D3C50-7405-4F28-B3C6-B9D8707AF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136" y="4209551"/>
            <a:ext cx="2843841" cy="18463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ADD679-788E-469F-9CC5-5F9E0D6386F6}"/>
              </a:ext>
            </a:extLst>
          </p:cNvPr>
          <p:cNvSpPr txBox="1"/>
          <p:nvPr/>
        </p:nvSpPr>
        <p:spPr>
          <a:xfrm>
            <a:off x="11816861" y="6492630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2</a:t>
            </a:r>
          </a:p>
        </p:txBody>
      </p:sp>
      <p:pic>
        <p:nvPicPr>
          <p:cNvPr id="9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9EFB3BE9-16B1-485F-9CAE-9E120E4F82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7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E4EEB-3C9B-4631-961B-EE3180DC97D7}"/>
              </a:ext>
            </a:extLst>
          </p:cNvPr>
          <p:cNvSpPr txBox="1"/>
          <p:nvPr/>
        </p:nvSpPr>
        <p:spPr>
          <a:xfrm>
            <a:off x="1022968" y="682888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Conventional K-means Algorithm</a:t>
            </a:r>
            <a:endParaRPr lang="en-US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11F8A-9781-4DA2-957C-883BA83867DF}"/>
              </a:ext>
            </a:extLst>
          </p:cNvPr>
          <p:cNvSpPr txBox="1"/>
          <p:nvPr/>
        </p:nvSpPr>
        <p:spPr>
          <a:xfrm>
            <a:off x="1017217" y="1482269"/>
            <a:ext cx="527361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Partitional and unsupervised clustering method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1.   Determine the number of clusters</a:t>
            </a:r>
          </a:p>
        </p:txBody>
      </p:sp>
      <p:pic>
        <p:nvPicPr>
          <p:cNvPr id="7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B4DF2E0D-6DD9-4495-9141-2F13F6F26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631" y="2103805"/>
            <a:ext cx="2743200" cy="2630851"/>
          </a:xfrm>
          <a:prstGeom prst="rect">
            <a:avLst/>
          </a:prstGeom>
        </p:spPr>
      </p:pic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84E36E31-FBCB-46DC-AA98-C5DE040FB8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936" y="2107535"/>
            <a:ext cx="2733431" cy="2639887"/>
          </a:xfrm>
          <a:prstGeom prst="rect">
            <a:avLst/>
          </a:prstGeom>
        </p:spPr>
      </p:pic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6A11900-50C1-4823-9E06-28B6C4807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631" y="2112945"/>
            <a:ext cx="2743200" cy="2612571"/>
          </a:xfrm>
          <a:prstGeom prst="rect">
            <a:avLst/>
          </a:prstGeom>
        </p:spPr>
      </p:pic>
      <p:pic>
        <p:nvPicPr>
          <p:cNvPr id="5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965CA8B7-1F50-445C-9381-CA710D5833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54630" y="2118048"/>
            <a:ext cx="2743200" cy="2621902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F10D1D20-F957-4EA5-9E88-4B3A0E667A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405" y="2115676"/>
            <a:ext cx="2743200" cy="2613454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4C04A656-64D5-4022-ACC9-E446F04AB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9809" y="2098318"/>
            <a:ext cx="2743200" cy="2648932"/>
          </a:xfrm>
          <a:prstGeom prst="rect">
            <a:avLst/>
          </a:prstGeom>
        </p:spPr>
      </p:pic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5DACDB1-47DC-49E1-9D94-81A5E279C5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0040" y="2107939"/>
            <a:ext cx="2743200" cy="2629688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21A107F9-ADAB-42DB-B420-23E42A02210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0168" y="2130948"/>
            <a:ext cx="2743200" cy="2603715"/>
          </a:xfrm>
          <a:prstGeom prst="rect">
            <a:avLst/>
          </a:prstGeom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C67BBA80-F0F3-460E-9894-0517E5614E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0294" y="2102853"/>
            <a:ext cx="2743200" cy="26398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887776-D625-4CE9-A5B7-8B7B09D21285}"/>
              </a:ext>
            </a:extLst>
          </p:cNvPr>
          <p:cNvSpPr txBox="1"/>
          <p:nvPr/>
        </p:nvSpPr>
        <p:spPr>
          <a:xfrm>
            <a:off x="1026985" y="2595961"/>
            <a:ext cx="5273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2.   Choose K starting points (initial means)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8CC80-5DF1-4BD5-BA3A-0C30E610BB14}"/>
              </a:ext>
            </a:extLst>
          </p:cNvPr>
          <p:cNvSpPr txBox="1"/>
          <p:nvPr/>
        </p:nvSpPr>
        <p:spPr>
          <a:xfrm>
            <a:off x="1026984" y="3016037"/>
            <a:ext cx="5273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3.   Assign each point to the closest mean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5997E5-680C-4CB3-91E6-584F4A13EB18}"/>
              </a:ext>
            </a:extLst>
          </p:cNvPr>
          <p:cNvSpPr txBox="1"/>
          <p:nvPr/>
        </p:nvSpPr>
        <p:spPr>
          <a:xfrm>
            <a:off x="1026983" y="3426346"/>
            <a:ext cx="5273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4.   Calculate the new mean of each cluster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50B687-87AB-4FEB-BAD3-091B4CA938FA}"/>
              </a:ext>
            </a:extLst>
          </p:cNvPr>
          <p:cNvSpPr txBox="1"/>
          <p:nvPr/>
        </p:nvSpPr>
        <p:spPr>
          <a:xfrm>
            <a:off x="1026983" y="3846422"/>
            <a:ext cx="5273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5.   Repeat step 3 and 4</a:t>
            </a:r>
            <a:endParaRPr lang="en-US">
              <a:cs typeface="Calibri" panose="020F050202020403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61CBE3-D014-4DDC-9AA0-6F382871DB2C}"/>
              </a:ext>
            </a:extLst>
          </p:cNvPr>
          <p:cNvSpPr txBox="1"/>
          <p:nvPr/>
        </p:nvSpPr>
        <p:spPr>
          <a:xfrm>
            <a:off x="1026982" y="4266497"/>
            <a:ext cx="52736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6.   If any clusters have changed, repeat step 5</a:t>
            </a:r>
            <a:endParaRPr lang="en-US">
              <a:solidFill>
                <a:srgbClr val="000000"/>
              </a:solidFill>
              <a:latin typeface="Calibri" panose="020F0502020204030204"/>
              <a:cs typeface="Calibri"/>
            </a:endParaRPr>
          </a:p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      If not the process is done.</a:t>
            </a:r>
          </a:p>
          <a:p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FDF96F-C4BB-4979-BF7E-EBC23D62001D}"/>
              </a:ext>
            </a:extLst>
          </p:cNvPr>
          <p:cNvSpPr txBox="1"/>
          <p:nvPr/>
        </p:nvSpPr>
        <p:spPr>
          <a:xfrm>
            <a:off x="7822463" y="4829206"/>
            <a:ext cx="1590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(Bishop, 2006)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1E3BA9-964B-4363-9A23-AA16FCE82418}"/>
              </a:ext>
            </a:extLst>
          </p:cNvPr>
          <p:cNvSpPr txBox="1"/>
          <p:nvPr/>
        </p:nvSpPr>
        <p:spPr>
          <a:xfrm>
            <a:off x="11816861" y="6492630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3</a:t>
            </a:r>
          </a:p>
        </p:txBody>
      </p:sp>
      <p:pic>
        <p:nvPicPr>
          <p:cNvPr id="19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0C162607-CC49-4FDD-B2B5-91FD0E386F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78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/>
      <p:bldP spid="15" grpId="0"/>
      <p:bldP spid="16" grpId="0"/>
      <p:bldP spid="17" grpId="0"/>
      <p:bldP spid="18" grpId="0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E025C-CEA7-4934-B2D3-D845C1711466}"/>
              </a:ext>
            </a:extLst>
          </p:cNvPr>
          <p:cNvSpPr txBox="1"/>
          <p:nvPr/>
        </p:nvSpPr>
        <p:spPr>
          <a:xfrm>
            <a:off x="1022968" y="682888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Proximity measures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09021-9934-40CA-9518-86C82378B0A7}"/>
              </a:ext>
            </a:extLst>
          </p:cNvPr>
          <p:cNvSpPr txBox="1"/>
          <p:nvPr/>
        </p:nvSpPr>
        <p:spPr>
          <a:xfrm>
            <a:off x="1026926" y="1844691"/>
            <a:ext cx="5273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Which cluster does a data point belong to?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AED0C1-2232-4558-BFD0-9A4D6BA0BD50}"/>
              </a:ext>
            </a:extLst>
          </p:cNvPr>
          <p:cNvSpPr txBox="1"/>
          <p:nvPr/>
        </p:nvSpPr>
        <p:spPr>
          <a:xfrm>
            <a:off x="1026926" y="2486947"/>
            <a:ext cx="52736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Euclidean Distance</a:t>
            </a:r>
            <a:endParaRPr lang="en-US"/>
          </a:p>
          <a:p>
            <a:pPr marL="800100" lvl="1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Problems with scales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02A00A-C062-4712-8231-EA2B9F8D6436}"/>
              </a:ext>
            </a:extLst>
          </p:cNvPr>
          <p:cNvSpPr txBox="1"/>
          <p:nvPr/>
        </p:nvSpPr>
        <p:spPr>
          <a:xfrm>
            <a:off x="1026926" y="3782347"/>
            <a:ext cx="527361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Measuring preference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Quality of Clustering?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E6F52E-F0F6-4DD9-9949-67E1FB27AF23}"/>
              </a:ext>
            </a:extLst>
          </p:cNvPr>
          <p:cNvSpPr txBox="1"/>
          <p:nvPr/>
        </p:nvSpPr>
        <p:spPr>
          <a:xfrm>
            <a:off x="1026926" y="3238061"/>
            <a:ext cx="5273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Manhattan Distance, </a:t>
            </a:r>
            <a:r>
              <a:rPr lang="en-US" sz="1600" b="1" err="1">
                <a:solidFill>
                  <a:srgbClr val="FFFFFF"/>
                </a:solidFill>
                <a:latin typeface="Century"/>
                <a:cs typeface="Calibri"/>
              </a:rPr>
              <a:t>Mahalanobis</a:t>
            </a: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 distance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993EB3-152E-4D18-A9FD-09E6B66B5498}"/>
              </a:ext>
            </a:extLst>
          </p:cNvPr>
          <p:cNvSpPr txBox="1"/>
          <p:nvPr/>
        </p:nvSpPr>
        <p:spPr>
          <a:xfrm>
            <a:off x="11816861" y="6492630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4</a:t>
            </a:r>
          </a:p>
        </p:txBody>
      </p:sp>
      <p:pic>
        <p:nvPicPr>
          <p:cNvPr id="4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554A1475-DE58-4031-A93C-EEEECCE4A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9" grpId="0" build="p"/>
      <p:bldP spid="1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53779C-FB47-4263-A3F4-867C75ACF74E}"/>
              </a:ext>
            </a:extLst>
          </p:cNvPr>
          <p:cNvSpPr txBox="1"/>
          <p:nvPr/>
        </p:nvSpPr>
        <p:spPr>
          <a:xfrm>
            <a:off x="1022968" y="673119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Quality of Clustering</a:t>
            </a:r>
            <a:endParaRPr lang="en-US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30469B-3C8F-415E-9A56-E21720E65FA4}"/>
              </a:ext>
            </a:extLst>
          </p:cNvPr>
          <p:cNvSpPr txBox="1"/>
          <p:nvPr/>
        </p:nvSpPr>
        <p:spPr>
          <a:xfrm>
            <a:off x="1026926" y="1488431"/>
            <a:ext cx="527361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What constitutes a good cluster?</a:t>
            </a:r>
          </a:p>
        </p:txBody>
      </p:sp>
      <p:pic>
        <p:nvPicPr>
          <p:cNvPr id="8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4899D6CB-8EFA-40DA-9AE8-198044E33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246" y="2448169"/>
            <a:ext cx="2743200" cy="2743200"/>
          </a:xfrm>
          <a:prstGeom prst="rect">
            <a:avLst/>
          </a:prstGeom>
        </p:spPr>
      </p:pic>
      <p:pic>
        <p:nvPicPr>
          <p:cNvPr id="9" name="Picture 9" descr="Chart, scatter chart&#10;&#10;Description automatically generated">
            <a:extLst>
              <a:ext uri="{FF2B5EF4-FFF2-40B4-BE49-F238E27FC236}">
                <a16:creationId xmlns:a16="http://schemas.microsoft.com/office/drawing/2014/main" id="{1E6675EB-8454-4FB7-9AB0-A39A8D5FE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6862" y="2457938"/>
            <a:ext cx="2743200" cy="2743200"/>
          </a:xfrm>
          <a:prstGeom prst="rect">
            <a:avLst/>
          </a:prstGeom>
        </p:spPr>
      </p:pic>
      <p:pic>
        <p:nvPicPr>
          <p:cNvPr id="10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E76EE7B-4A46-47CA-A5E9-917F0CC8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5323" y="2446308"/>
            <a:ext cx="2743200" cy="2746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B964B6-4FD2-4F00-A17A-EC2052A4C3C7}"/>
              </a:ext>
            </a:extLst>
          </p:cNvPr>
          <p:cNvSpPr txBox="1"/>
          <p:nvPr/>
        </p:nvSpPr>
        <p:spPr>
          <a:xfrm>
            <a:off x="4696199" y="5254888"/>
            <a:ext cx="27922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Ideal clustering</a:t>
            </a:r>
            <a:endParaRPr lang="en-US" sz="2400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1CE687-1FA9-479A-97DB-35E0D98BFF2D}"/>
              </a:ext>
            </a:extLst>
          </p:cNvPr>
          <p:cNvSpPr txBox="1"/>
          <p:nvPr/>
        </p:nvSpPr>
        <p:spPr>
          <a:xfrm>
            <a:off x="7974753" y="5250981"/>
            <a:ext cx="27922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Poor clustering</a:t>
            </a:r>
            <a:endParaRPr lang="en-US" sz="2400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1836BE-6AF3-468E-8C1C-D3D6CAE8DC9E}"/>
              </a:ext>
            </a:extLst>
          </p:cNvPr>
          <p:cNvSpPr txBox="1"/>
          <p:nvPr/>
        </p:nvSpPr>
        <p:spPr>
          <a:xfrm>
            <a:off x="7603522" y="5944596"/>
            <a:ext cx="37203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(Harris, 2014, Visualizing K-means)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A18E0-F6C6-462E-A35E-6310FA116573}"/>
              </a:ext>
            </a:extLst>
          </p:cNvPr>
          <p:cNvSpPr txBox="1"/>
          <p:nvPr/>
        </p:nvSpPr>
        <p:spPr>
          <a:xfrm>
            <a:off x="11816861" y="6492630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5</a:t>
            </a:r>
          </a:p>
        </p:txBody>
      </p:sp>
      <p:pic>
        <p:nvPicPr>
          <p:cNvPr id="7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53A06816-4A56-43FB-A4CD-5B55C5805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4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F67F0E48-4B93-4C4F-94AA-E972B6920856}"/>
              </a:ext>
            </a:extLst>
          </p:cNvPr>
          <p:cNvSpPr txBox="1"/>
          <p:nvPr/>
        </p:nvSpPr>
        <p:spPr>
          <a:xfrm>
            <a:off x="1161935" y="1611259"/>
            <a:ext cx="6905075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High intra-cluster similarity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Low inter-cluster similarity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9FC6F3-3EC0-479C-8FA9-C52067E37A80}"/>
              </a:ext>
            </a:extLst>
          </p:cNvPr>
          <p:cNvSpPr txBox="1"/>
          <p:nvPr/>
        </p:nvSpPr>
        <p:spPr>
          <a:xfrm>
            <a:off x="1022968" y="673119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Quality of Clustering</a:t>
            </a:r>
            <a:endParaRPr lang="en-US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pic>
        <p:nvPicPr>
          <p:cNvPr id="3" name="Picture 3" descr="Diagram, schematic&#10;&#10;Description automatically generated">
            <a:extLst>
              <a:ext uri="{FF2B5EF4-FFF2-40B4-BE49-F238E27FC236}">
                <a16:creationId xmlns:a16="http://schemas.microsoft.com/office/drawing/2014/main" id="{A0121ADE-AA8F-4AEE-BCA4-66C727A10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25" y="1499323"/>
            <a:ext cx="4016828" cy="20196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371C40-407B-49AC-84DC-30A3DB70F852}"/>
              </a:ext>
            </a:extLst>
          </p:cNvPr>
          <p:cNvSpPr txBox="1"/>
          <p:nvPr/>
        </p:nvSpPr>
        <p:spPr>
          <a:xfrm>
            <a:off x="1165893" y="2614724"/>
            <a:ext cx="6905075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 Dense &amp; Seperated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ea typeface="+mn-lt"/>
                <a:cs typeface="+mn-lt"/>
              </a:rPr>
              <a:t>Sum of squared Errors (SSE)</a:t>
            </a:r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E49EC9EB-2275-4EF8-B939-2B8CF7BCD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543" y="3623221"/>
            <a:ext cx="2743200" cy="11157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EDB554-9CD7-4B33-ACE5-32809121D34F}"/>
              </a:ext>
            </a:extLst>
          </p:cNvPr>
          <p:cNvSpPr txBox="1"/>
          <p:nvPr/>
        </p:nvSpPr>
        <p:spPr>
          <a:xfrm>
            <a:off x="1100579" y="5122397"/>
            <a:ext cx="6905075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ea typeface="+mn-lt"/>
                <a:cs typeface="+mn-lt"/>
              </a:rPr>
              <a:t>K-means clustering as an optimization problem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252E0C-7DE8-4F97-B3E4-EC868E8C7900}"/>
              </a:ext>
            </a:extLst>
          </p:cNvPr>
          <p:cNvSpPr txBox="1"/>
          <p:nvPr/>
        </p:nvSpPr>
        <p:spPr>
          <a:xfrm>
            <a:off x="6964909" y="3519354"/>
            <a:ext cx="1483152" cy="33855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>
                <a:solidFill>
                  <a:srgbClr val="FFFFFF"/>
                </a:solidFill>
                <a:latin typeface="Century"/>
                <a:ea typeface="+mn-lt"/>
                <a:cs typeface="+mn-lt"/>
              </a:rPr>
              <a:t>(Singh, 2018)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071447-3D27-4E0E-AF04-259AAB95E629}"/>
              </a:ext>
            </a:extLst>
          </p:cNvPr>
          <p:cNvSpPr txBox="1"/>
          <p:nvPr/>
        </p:nvSpPr>
        <p:spPr>
          <a:xfrm>
            <a:off x="11816861" y="6492630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6</a:t>
            </a:r>
          </a:p>
        </p:txBody>
      </p:sp>
      <p:pic>
        <p:nvPicPr>
          <p:cNvPr id="8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7EA738E-90B9-46FE-A763-7BEA04727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3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5" grpId="0" build="p"/>
      <p:bldP spid="9" grpId="0" build="p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EDBBC9-F0BB-45DD-94BA-7B65F41AB549}"/>
              </a:ext>
            </a:extLst>
          </p:cNvPr>
          <p:cNvSpPr txBox="1"/>
          <p:nvPr/>
        </p:nvSpPr>
        <p:spPr>
          <a:xfrm>
            <a:off x="1022968" y="673119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Initialization methods</a:t>
            </a:r>
            <a:endParaRPr lang="en-US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6C1F83-230E-469C-AD57-D34134A3BF1A}"/>
              </a:ext>
            </a:extLst>
          </p:cNvPr>
          <p:cNvSpPr txBox="1"/>
          <p:nvPr/>
        </p:nvSpPr>
        <p:spPr>
          <a:xfrm>
            <a:off x="1097214" y="1362827"/>
            <a:ext cx="5273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  <a:latin typeface="Century"/>
                <a:cs typeface="Calibri"/>
              </a:rPr>
              <a:t>1- Random initialization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C43D55-62C7-4394-B09A-D428D8B78E3F}"/>
              </a:ext>
            </a:extLst>
          </p:cNvPr>
          <p:cNvSpPr txBox="1"/>
          <p:nvPr/>
        </p:nvSpPr>
        <p:spPr>
          <a:xfrm>
            <a:off x="1097214" y="2134596"/>
            <a:ext cx="610399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Simple and widely used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Highly volatile and inconsistent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Different results for the same data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Poor distribution of means -&gt; sub-optimal clusters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Trial-and-error. Choose the best result</a:t>
            </a:r>
          </a:p>
          <a:p>
            <a:endParaRPr lang="en-US">
              <a:solidFill>
                <a:srgbClr val="000000"/>
              </a:solidFill>
              <a:latin typeface="Calibri" panose="020F0502020204030204"/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4BD5B-4564-4545-92F9-F1D75C2EBCDF}"/>
              </a:ext>
            </a:extLst>
          </p:cNvPr>
          <p:cNvSpPr txBox="1"/>
          <p:nvPr/>
        </p:nvSpPr>
        <p:spPr>
          <a:xfrm>
            <a:off x="11816861" y="6492630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7</a:t>
            </a:r>
          </a:p>
        </p:txBody>
      </p:sp>
      <p:pic>
        <p:nvPicPr>
          <p:cNvPr id="4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4F1AA44D-6330-4FE4-A934-3B7BE5ED7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6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A6E8B-9E4F-4E19-93CA-D4EF052F68B7}"/>
              </a:ext>
            </a:extLst>
          </p:cNvPr>
          <p:cNvSpPr txBox="1"/>
          <p:nvPr/>
        </p:nvSpPr>
        <p:spPr>
          <a:xfrm>
            <a:off x="1022968" y="673119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Initialization methods</a:t>
            </a:r>
            <a:endParaRPr lang="en-US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A79BB4-EA19-4989-A9F8-5E3F45F0B967}"/>
              </a:ext>
            </a:extLst>
          </p:cNvPr>
          <p:cNvSpPr txBox="1"/>
          <p:nvPr/>
        </p:nvSpPr>
        <p:spPr>
          <a:xfrm>
            <a:off x="1018781" y="1836495"/>
            <a:ext cx="7930845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latin typeface="Century"/>
                <a:cs typeface="Calibri"/>
              </a:rPr>
              <a:t>Close starting points =&gt;  cramped clusters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chemeClr val="bg1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latin typeface="Century"/>
                <a:cs typeface="Calibri"/>
              </a:rPr>
              <a:t>Unbalanced distribution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chemeClr val="bg1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latin typeface="Century"/>
                <a:cs typeface="Calibri"/>
              </a:rPr>
              <a:t>Points that are furthest from each other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chemeClr val="bg1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latin typeface="Century"/>
                <a:cs typeface="Calibri"/>
              </a:rPr>
              <a:t>First mean as 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C31B8D-0096-40DE-9F39-1E494B521219}"/>
              </a:ext>
            </a:extLst>
          </p:cNvPr>
          <p:cNvSpPr txBox="1"/>
          <p:nvPr/>
        </p:nvSpPr>
        <p:spPr>
          <a:xfrm>
            <a:off x="1097214" y="1264856"/>
            <a:ext cx="52736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>
                <a:solidFill>
                  <a:schemeClr val="bg1"/>
                </a:solidFill>
                <a:latin typeface="Century"/>
                <a:cs typeface="Calibri"/>
              </a:rPr>
              <a:t>2- K-means++</a:t>
            </a:r>
          </a:p>
        </p:txBody>
      </p:sp>
      <p:pic>
        <p:nvPicPr>
          <p:cNvPr id="3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9D126E99-0309-4431-954D-42FABB206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69" y="910772"/>
            <a:ext cx="3646714" cy="25218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8896A1-6A8B-4692-896D-877B0480F93A}"/>
              </a:ext>
            </a:extLst>
          </p:cNvPr>
          <p:cNvSpPr txBox="1"/>
          <p:nvPr/>
        </p:nvSpPr>
        <p:spPr>
          <a:xfrm>
            <a:off x="1018781" y="3795924"/>
            <a:ext cx="7930845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latin typeface="Century"/>
                <a:cs typeface="Calibri"/>
              </a:rPr>
              <a:t>Following means based on a weighted probability distribution</a:t>
            </a:r>
            <a:endParaRPr lang="en-US">
              <a:solidFill>
                <a:schemeClr val="bg1"/>
              </a:solidFill>
            </a:endParaRPr>
          </a:p>
          <a:p>
            <a:pPr marL="342900" indent="-342900">
              <a:buFont typeface="Arial"/>
              <a:buChar char="•"/>
            </a:pPr>
            <a:endParaRPr lang="en-US" b="1" i="1">
              <a:solidFill>
                <a:schemeClr val="bg1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latin typeface="Century"/>
                <a:cs typeface="Calibri"/>
              </a:rPr>
              <a:t>Proportional to the distance from x to the closest mean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91CF16-F753-4B43-BF1A-73C81FF9158C}"/>
              </a:ext>
            </a:extLst>
          </p:cNvPr>
          <p:cNvSpPr txBox="1"/>
          <p:nvPr/>
        </p:nvSpPr>
        <p:spPr>
          <a:xfrm>
            <a:off x="1018781" y="4742982"/>
            <a:ext cx="793084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chemeClr val="bg1"/>
                </a:solidFill>
                <a:latin typeface="Century"/>
                <a:cs typeface="Calibri"/>
              </a:rPr>
              <a:t>More time at the start but total runtime better than random initialization. Balanced distribution = faster cluster forming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A191D729-60BF-42DD-8949-CF8FA8C91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6868" y="910771"/>
            <a:ext cx="3646714" cy="2532741"/>
          </a:xfrm>
          <a:prstGeom prst="rect">
            <a:avLst/>
          </a:prstGeom>
        </p:spPr>
      </p:pic>
      <p:pic>
        <p:nvPicPr>
          <p:cNvPr id="12" name="Picture 12" descr="Chart, scatter chart&#10;&#10;Description automatically generated">
            <a:extLst>
              <a:ext uri="{FF2B5EF4-FFF2-40B4-BE49-F238E27FC236}">
                <a16:creationId xmlns:a16="http://schemas.microsoft.com/office/drawing/2014/main" id="{CB9A0B05-5333-4CCB-A2E3-FE2275A40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6868" y="910771"/>
            <a:ext cx="3646714" cy="2532742"/>
          </a:xfrm>
          <a:prstGeom prst="rect">
            <a:avLst/>
          </a:prstGeom>
        </p:spPr>
      </p:pic>
      <p:pic>
        <p:nvPicPr>
          <p:cNvPr id="13" name="Picture 13" descr="Chart, scatter chart&#10;&#10;Description automatically generated">
            <a:extLst>
              <a:ext uri="{FF2B5EF4-FFF2-40B4-BE49-F238E27FC236}">
                <a16:creationId xmlns:a16="http://schemas.microsoft.com/office/drawing/2014/main" id="{3402F9EC-1A31-4DBA-8AFB-3738DBBE0D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6868" y="901003"/>
            <a:ext cx="3646714" cy="25218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2763E3-84CA-4800-94CA-C4C93201270E}"/>
              </a:ext>
            </a:extLst>
          </p:cNvPr>
          <p:cNvSpPr txBox="1"/>
          <p:nvPr/>
        </p:nvSpPr>
        <p:spPr>
          <a:xfrm>
            <a:off x="5688753" y="3463212"/>
            <a:ext cx="37203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(Khosla, 2020, K-means++)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8BD37-7C26-41C5-A264-1996DE8653B7}"/>
              </a:ext>
            </a:extLst>
          </p:cNvPr>
          <p:cNvSpPr txBox="1"/>
          <p:nvPr/>
        </p:nvSpPr>
        <p:spPr>
          <a:xfrm>
            <a:off x="11816861" y="6492630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8</a:t>
            </a:r>
          </a:p>
        </p:txBody>
      </p:sp>
      <p:pic>
        <p:nvPicPr>
          <p:cNvPr id="15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5E54E88F-5F69-4899-B417-A661B1B251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0" grpId="0"/>
      <p:bldP spid="5" grpId="0" build="p"/>
      <p:bldP spid="8" grpId="0" build="p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133831D-1BA5-4D4F-AF9A-D5A324AAE90A}"/>
              </a:ext>
            </a:extLst>
          </p:cNvPr>
          <p:cNvSpPr/>
          <p:nvPr/>
        </p:nvSpPr>
        <p:spPr>
          <a:xfrm>
            <a:off x="842109" y="509954"/>
            <a:ext cx="10423765" cy="5832227"/>
          </a:xfrm>
          <a:prstGeom prst="rect">
            <a:avLst/>
          </a:prstGeom>
          <a:noFill/>
          <a:ln w="57150">
            <a:solidFill>
              <a:srgbClr val="AB8E60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9329614"/>
                      <a:gd name="connsiteY0" fmla="*/ 0 h 5343767"/>
                      <a:gd name="connsiteX1" fmla="*/ 573105 w 9329614"/>
                      <a:gd name="connsiteY1" fmla="*/ 0 h 5343767"/>
                      <a:gd name="connsiteX2" fmla="*/ 1052914 w 9329614"/>
                      <a:gd name="connsiteY2" fmla="*/ 0 h 5343767"/>
                      <a:gd name="connsiteX3" fmla="*/ 1532722 w 9329614"/>
                      <a:gd name="connsiteY3" fmla="*/ 0 h 5343767"/>
                      <a:gd name="connsiteX4" fmla="*/ 1919235 w 9329614"/>
                      <a:gd name="connsiteY4" fmla="*/ 0 h 5343767"/>
                      <a:gd name="connsiteX5" fmla="*/ 2305747 w 9329614"/>
                      <a:gd name="connsiteY5" fmla="*/ 0 h 5343767"/>
                      <a:gd name="connsiteX6" fmla="*/ 2692260 w 9329614"/>
                      <a:gd name="connsiteY6" fmla="*/ 0 h 5343767"/>
                      <a:gd name="connsiteX7" fmla="*/ 3451957 w 9329614"/>
                      <a:gd name="connsiteY7" fmla="*/ 0 h 5343767"/>
                      <a:gd name="connsiteX8" fmla="*/ 3838470 w 9329614"/>
                      <a:gd name="connsiteY8" fmla="*/ 0 h 5343767"/>
                      <a:gd name="connsiteX9" fmla="*/ 4318278 w 9329614"/>
                      <a:gd name="connsiteY9" fmla="*/ 0 h 5343767"/>
                      <a:gd name="connsiteX10" fmla="*/ 4798087 w 9329614"/>
                      <a:gd name="connsiteY10" fmla="*/ 0 h 5343767"/>
                      <a:gd name="connsiteX11" fmla="*/ 5651080 w 9329614"/>
                      <a:gd name="connsiteY11" fmla="*/ 0 h 5343767"/>
                      <a:gd name="connsiteX12" fmla="*/ 6037593 w 9329614"/>
                      <a:gd name="connsiteY12" fmla="*/ 0 h 5343767"/>
                      <a:gd name="connsiteX13" fmla="*/ 6424106 w 9329614"/>
                      <a:gd name="connsiteY13" fmla="*/ 0 h 5343767"/>
                      <a:gd name="connsiteX14" fmla="*/ 7277099 w 9329614"/>
                      <a:gd name="connsiteY14" fmla="*/ 0 h 5343767"/>
                      <a:gd name="connsiteX15" fmla="*/ 7756908 w 9329614"/>
                      <a:gd name="connsiteY15" fmla="*/ 0 h 5343767"/>
                      <a:gd name="connsiteX16" fmla="*/ 8330012 w 9329614"/>
                      <a:gd name="connsiteY16" fmla="*/ 0 h 5343767"/>
                      <a:gd name="connsiteX17" fmla="*/ 9329614 w 9329614"/>
                      <a:gd name="connsiteY17" fmla="*/ 0 h 5343767"/>
                      <a:gd name="connsiteX18" fmla="*/ 9329614 w 9329614"/>
                      <a:gd name="connsiteY18" fmla="*/ 721409 h 5343767"/>
                      <a:gd name="connsiteX19" fmla="*/ 9329614 w 9329614"/>
                      <a:gd name="connsiteY19" fmla="*/ 1335942 h 5343767"/>
                      <a:gd name="connsiteX20" fmla="*/ 9329614 w 9329614"/>
                      <a:gd name="connsiteY20" fmla="*/ 1897037 h 5343767"/>
                      <a:gd name="connsiteX21" fmla="*/ 9329614 w 9329614"/>
                      <a:gd name="connsiteY21" fmla="*/ 2458133 h 5343767"/>
                      <a:gd name="connsiteX22" fmla="*/ 9329614 w 9329614"/>
                      <a:gd name="connsiteY22" fmla="*/ 2965791 h 5343767"/>
                      <a:gd name="connsiteX23" fmla="*/ 9329614 w 9329614"/>
                      <a:gd name="connsiteY23" fmla="*/ 3580324 h 5343767"/>
                      <a:gd name="connsiteX24" fmla="*/ 9329614 w 9329614"/>
                      <a:gd name="connsiteY24" fmla="*/ 4355170 h 5343767"/>
                      <a:gd name="connsiteX25" fmla="*/ 9329614 w 9329614"/>
                      <a:gd name="connsiteY25" fmla="*/ 5343767 h 5343767"/>
                      <a:gd name="connsiteX26" fmla="*/ 8663213 w 9329614"/>
                      <a:gd name="connsiteY26" fmla="*/ 5343767 h 5343767"/>
                      <a:gd name="connsiteX27" fmla="*/ 8183404 w 9329614"/>
                      <a:gd name="connsiteY27" fmla="*/ 5343767 h 5343767"/>
                      <a:gd name="connsiteX28" fmla="*/ 7330411 w 9329614"/>
                      <a:gd name="connsiteY28" fmla="*/ 5343767 h 5343767"/>
                      <a:gd name="connsiteX29" fmla="*/ 6943898 w 9329614"/>
                      <a:gd name="connsiteY29" fmla="*/ 5343767 h 5343767"/>
                      <a:gd name="connsiteX30" fmla="*/ 6557386 w 9329614"/>
                      <a:gd name="connsiteY30" fmla="*/ 5343767 h 5343767"/>
                      <a:gd name="connsiteX31" fmla="*/ 5797689 w 9329614"/>
                      <a:gd name="connsiteY31" fmla="*/ 5343767 h 5343767"/>
                      <a:gd name="connsiteX32" fmla="*/ 5411176 w 9329614"/>
                      <a:gd name="connsiteY32" fmla="*/ 5343767 h 5343767"/>
                      <a:gd name="connsiteX33" fmla="*/ 4838071 w 9329614"/>
                      <a:gd name="connsiteY33" fmla="*/ 5343767 h 5343767"/>
                      <a:gd name="connsiteX34" fmla="*/ 4451559 w 9329614"/>
                      <a:gd name="connsiteY34" fmla="*/ 5343767 h 5343767"/>
                      <a:gd name="connsiteX35" fmla="*/ 4065046 w 9329614"/>
                      <a:gd name="connsiteY35" fmla="*/ 5343767 h 5343767"/>
                      <a:gd name="connsiteX36" fmla="*/ 3305349 w 9329614"/>
                      <a:gd name="connsiteY36" fmla="*/ 5343767 h 5343767"/>
                      <a:gd name="connsiteX37" fmla="*/ 2545652 w 9329614"/>
                      <a:gd name="connsiteY37" fmla="*/ 5343767 h 5343767"/>
                      <a:gd name="connsiteX38" fmla="*/ 1692659 w 9329614"/>
                      <a:gd name="connsiteY38" fmla="*/ 5343767 h 5343767"/>
                      <a:gd name="connsiteX39" fmla="*/ 1026258 w 9329614"/>
                      <a:gd name="connsiteY39" fmla="*/ 5343767 h 5343767"/>
                      <a:gd name="connsiteX40" fmla="*/ 0 w 9329614"/>
                      <a:gd name="connsiteY40" fmla="*/ 5343767 h 5343767"/>
                      <a:gd name="connsiteX41" fmla="*/ 0 w 9329614"/>
                      <a:gd name="connsiteY41" fmla="*/ 4622358 h 5343767"/>
                      <a:gd name="connsiteX42" fmla="*/ 0 w 9329614"/>
                      <a:gd name="connsiteY42" fmla="*/ 4007825 h 5343767"/>
                      <a:gd name="connsiteX43" fmla="*/ 0 w 9329614"/>
                      <a:gd name="connsiteY43" fmla="*/ 3393292 h 5343767"/>
                      <a:gd name="connsiteX44" fmla="*/ 0 w 9329614"/>
                      <a:gd name="connsiteY44" fmla="*/ 2832197 h 5343767"/>
                      <a:gd name="connsiteX45" fmla="*/ 0 w 9329614"/>
                      <a:gd name="connsiteY45" fmla="*/ 2217663 h 5343767"/>
                      <a:gd name="connsiteX46" fmla="*/ 0 w 9329614"/>
                      <a:gd name="connsiteY46" fmla="*/ 1710005 h 5343767"/>
                      <a:gd name="connsiteX47" fmla="*/ 0 w 9329614"/>
                      <a:gd name="connsiteY47" fmla="*/ 935159 h 5343767"/>
                      <a:gd name="connsiteX48" fmla="*/ 0 w 9329614"/>
                      <a:gd name="connsiteY48" fmla="*/ 0 h 53437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</a:cxnLst>
                    <a:rect l="l" t="t" r="r" b="b"/>
                    <a:pathLst>
                      <a:path w="9329614" h="5343767" extrusionOk="0">
                        <a:moveTo>
                          <a:pt x="0" y="0"/>
                        </a:moveTo>
                        <a:cubicBezTo>
                          <a:pt x="131952" y="-23720"/>
                          <a:pt x="402541" y="-20882"/>
                          <a:pt x="573105" y="0"/>
                        </a:cubicBezTo>
                        <a:cubicBezTo>
                          <a:pt x="743669" y="20882"/>
                          <a:pt x="855847" y="15938"/>
                          <a:pt x="1052914" y="0"/>
                        </a:cubicBezTo>
                        <a:cubicBezTo>
                          <a:pt x="1249981" y="-15938"/>
                          <a:pt x="1349842" y="-2374"/>
                          <a:pt x="1532722" y="0"/>
                        </a:cubicBezTo>
                        <a:cubicBezTo>
                          <a:pt x="1715602" y="2374"/>
                          <a:pt x="1821276" y="-6223"/>
                          <a:pt x="1919235" y="0"/>
                        </a:cubicBezTo>
                        <a:cubicBezTo>
                          <a:pt x="2017194" y="6223"/>
                          <a:pt x="2210139" y="1865"/>
                          <a:pt x="2305747" y="0"/>
                        </a:cubicBezTo>
                        <a:cubicBezTo>
                          <a:pt x="2401355" y="-1865"/>
                          <a:pt x="2501618" y="-10227"/>
                          <a:pt x="2692260" y="0"/>
                        </a:cubicBezTo>
                        <a:cubicBezTo>
                          <a:pt x="2882902" y="10227"/>
                          <a:pt x="3221597" y="12492"/>
                          <a:pt x="3451957" y="0"/>
                        </a:cubicBezTo>
                        <a:cubicBezTo>
                          <a:pt x="3682317" y="-12492"/>
                          <a:pt x="3755024" y="-13743"/>
                          <a:pt x="3838470" y="0"/>
                        </a:cubicBezTo>
                        <a:cubicBezTo>
                          <a:pt x="3921916" y="13743"/>
                          <a:pt x="4131768" y="-15584"/>
                          <a:pt x="4318278" y="0"/>
                        </a:cubicBezTo>
                        <a:cubicBezTo>
                          <a:pt x="4504788" y="15584"/>
                          <a:pt x="4566126" y="12303"/>
                          <a:pt x="4798087" y="0"/>
                        </a:cubicBezTo>
                        <a:cubicBezTo>
                          <a:pt x="5030048" y="-12303"/>
                          <a:pt x="5455523" y="41184"/>
                          <a:pt x="5651080" y="0"/>
                        </a:cubicBezTo>
                        <a:cubicBezTo>
                          <a:pt x="5846637" y="-41184"/>
                          <a:pt x="5854258" y="-1550"/>
                          <a:pt x="6037593" y="0"/>
                        </a:cubicBezTo>
                        <a:cubicBezTo>
                          <a:pt x="6220928" y="1550"/>
                          <a:pt x="6325641" y="8703"/>
                          <a:pt x="6424106" y="0"/>
                        </a:cubicBezTo>
                        <a:cubicBezTo>
                          <a:pt x="6522571" y="-8703"/>
                          <a:pt x="6929999" y="-28958"/>
                          <a:pt x="7277099" y="0"/>
                        </a:cubicBezTo>
                        <a:cubicBezTo>
                          <a:pt x="7624199" y="28958"/>
                          <a:pt x="7522600" y="4024"/>
                          <a:pt x="7756908" y="0"/>
                        </a:cubicBezTo>
                        <a:cubicBezTo>
                          <a:pt x="7991216" y="-4024"/>
                          <a:pt x="8183681" y="-3823"/>
                          <a:pt x="8330012" y="0"/>
                        </a:cubicBezTo>
                        <a:cubicBezTo>
                          <a:pt x="8476343" y="3823"/>
                          <a:pt x="8927178" y="15006"/>
                          <a:pt x="9329614" y="0"/>
                        </a:cubicBezTo>
                        <a:cubicBezTo>
                          <a:pt x="9350459" y="359394"/>
                          <a:pt x="9297329" y="513672"/>
                          <a:pt x="9329614" y="721409"/>
                        </a:cubicBezTo>
                        <a:cubicBezTo>
                          <a:pt x="9361899" y="929146"/>
                          <a:pt x="9354020" y="1038904"/>
                          <a:pt x="9329614" y="1335942"/>
                        </a:cubicBezTo>
                        <a:cubicBezTo>
                          <a:pt x="9305208" y="1632980"/>
                          <a:pt x="9343130" y="1776990"/>
                          <a:pt x="9329614" y="1897037"/>
                        </a:cubicBezTo>
                        <a:cubicBezTo>
                          <a:pt x="9316098" y="2017084"/>
                          <a:pt x="9332355" y="2186567"/>
                          <a:pt x="9329614" y="2458133"/>
                        </a:cubicBezTo>
                        <a:cubicBezTo>
                          <a:pt x="9326873" y="2729699"/>
                          <a:pt x="9305554" y="2829154"/>
                          <a:pt x="9329614" y="2965791"/>
                        </a:cubicBezTo>
                        <a:cubicBezTo>
                          <a:pt x="9353674" y="3102428"/>
                          <a:pt x="9318733" y="3295184"/>
                          <a:pt x="9329614" y="3580324"/>
                        </a:cubicBezTo>
                        <a:cubicBezTo>
                          <a:pt x="9340495" y="3865464"/>
                          <a:pt x="9355269" y="4076402"/>
                          <a:pt x="9329614" y="4355170"/>
                        </a:cubicBezTo>
                        <a:cubicBezTo>
                          <a:pt x="9303960" y="4633938"/>
                          <a:pt x="9288564" y="4880638"/>
                          <a:pt x="9329614" y="5343767"/>
                        </a:cubicBezTo>
                        <a:cubicBezTo>
                          <a:pt x="9098410" y="5346612"/>
                          <a:pt x="8918595" y="5357221"/>
                          <a:pt x="8663213" y="5343767"/>
                        </a:cubicBezTo>
                        <a:cubicBezTo>
                          <a:pt x="8407831" y="5330313"/>
                          <a:pt x="8301458" y="5357636"/>
                          <a:pt x="8183404" y="5343767"/>
                        </a:cubicBezTo>
                        <a:cubicBezTo>
                          <a:pt x="8065350" y="5329898"/>
                          <a:pt x="7522131" y="5322907"/>
                          <a:pt x="7330411" y="5343767"/>
                        </a:cubicBezTo>
                        <a:cubicBezTo>
                          <a:pt x="7138691" y="5364627"/>
                          <a:pt x="7046040" y="5329531"/>
                          <a:pt x="6943898" y="5343767"/>
                        </a:cubicBezTo>
                        <a:cubicBezTo>
                          <a:pt x="6841756" y="5358003"/>
                          <a:pt x="6715995" y="5357941"/>
                          <a:pt x="6557386" y="5343767"/>
                        </a:cubicBezTo>
                        <a:cubicBezTo>
                          <a:pt x="6398777" y="5329593"/>
                          <a:pt x="5992211" y="5368731"/>
                          <a:pt x="5797689" y="5343767"/>
                        </a:cubicBezTo>
                        <a:cubicBezTo>
                          <a:pt x="5603167" y="5318803"/>
                          <a:pt x="5597633" y="5324519"/>
                          <a:pt x="5411176" y="5343767"/>
                        </a:cubicBezTo>
                        <a:cubicBezTo>
                          <a:pt x="5224719" y="5363015"/>
                          <a:pt x="4961248" y="5356931"/>
                          <a:pt x="4838071" y="5343767"/>
                        </a:cubicBezTo>
                        <a:cubicBezTo>
                          <a:pt x="4714895" y="5330603"/>
                          <a:pt x="4584557" y="5334044"/>
                          <a:pt x="4451559" y="5343767"/>
                        </a:cubicBezTo>
                        <a:cubicBezTo>
                          <a:pt x="4318561" y="5353490"/>
                          <a:pt x="4196889" y="5343252"/>
                          <a:pt x="4065046" y="5343767"/>
                        </a:cubicBezTo>
                        <a:cubicBezTo>
                          <a:pt x="3933203" y="5344282"/>
                          <a:pt x="3518767" y="5330525"/>
                          <a:pt x="3305349" y="5343767"/>
                        </a:cubicBezTo>
                        <a:cubicBezTo>
                          <a:pt x="3091931" y="5357009"/>
                          <a:pt x="2900783" y="5317996"/>
                          <a:pt x="2545652" y="5343767"/>
                        </a:cubicBezTo>
                        <a:cubicBezTo>
                          <a:pt x="2190521" y="5369538"/>
                          <a:pt x="2034231" y="5348119"/>
                          <a:pt x="1692659" y="5343767"/>
                        </a:cubicBezTo>
                        <a:cubicBezTo>
                          <a:pt x="1351087" y="5339415"/>
                          <a:pt x="1314970" y="5325656"/>
                          <a:pt x="1026258" y="5343767"/>
                        </a:cubicBezTo>
                        <a:cubicBezTo>
                          <a:pt x="737546" y="5361878"/>
                          <a:pt x="466184" y="5297600"/>
                          <a:pt x="0" y="5343767"/>
                        </a:cubicBezTo>
                        <a:cubicBezTo>
                          <a:pt x="17916" y="5037280"/>
                          <a:pt x="-28951" y="4909587"/>
                          <a:pt x="0" y="4622358"/>
                        </a:cubicBezTo>
                        <a:cubicBezTo>
                          <a:pt x="28951" y="4335129"/>
                          <a:pt x="-25390" y="4186004"/>
                          <a:pt x="0" y="4007825"/>
                        </a:cubicBezTo>
                        <a:cubicBezTo>
                          <a:pt x="25390" y="3829646"/>
                          <a:pt x="-5507" y="3700008"/>
                          <a:pt x="0" y="3393292"/>
                        </a:cubicBezTo>
                        <a:cubicBezTo>
                          <a:pt x="5507" y="3086576"/>
                          <a:pt x="23827" y="2998794"/>
                          <a:pt x="0" y="2832197"/>
                        </a:cubicBezTo>
                        <a:cubicBezTo>
                          <a:pt x="-23827" y="2665600"/>
                          <a:pt x="28801" y="2418868"/>
                          <a:pt x="0" y="2217663"/>
                        </a:cubicBezTo>
                        <a:cubicBezTo>
                          <a:pt x="-28801" y="2016458"/>
                          <a:pt x="4149" y="1818947"/>
                          <a:pt x="0" y="1710005"/>
                        </a:cubicBezTo>
                        <a:cubicBezTo>
                          <a:pt x="-4149" y="1601063"/>
                          <a:pt x="-14735" y="1113007"/>
                          <a:pt x="0" y="935159"/>
                        </a:cubicBezTo>
                        <a:cubicBezTo>
                          <a:pt x="14735" y="757311"/>
                          <a:pt x="-10006" y="2564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C570B8-AE09-477B-9BBB-D620B2C8CE54}"/>
              </a:ext>
            </a:extLst>
          </p:cNvPr>
          <p:cNvSpPr txBox="1"/>
          <p:nvPr/>
        </p:nvSpPr>
        <p:spPr>
          <a:xfrm>
            <a:off x="1022968" y="673119"/>
            <a:ext cx="5273615" cy="4760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FFFFFF"/>
                </a:solidFill>
                <a:latin typeface="Century"/>
                <a:cs typeface="Calibri"/>
              </a:rPr>
              <a:t>Selecting number of clusters K</a:t>
            </a:r>
            <a:endParaRPr lang="en-US" b="1">
              <a:solidFill>
                <a:srgbClr val="FFFFFF"/>
              </a:solidFill>
              <a:latin typeface="Century"/>
              <a:cs typeface="Calibri"/>
            </a:endParaRPr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EA39F760-2AC6-4D0B-8158-1D387BFF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246" y="1311639"/>
            <a:ext cx="3817814" cy="2906110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1124696-F250-4F32-B0D9-4DA9A74DD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092" y="1313198"/>
            <a:ext cx="3817815" cy="29029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CF6CFE-1F00-468A-A94A-4C55027D70BD}"/>
              </a:ext>
            </a:extLst>
          </p:cNvPr>
          <p:cNvSpPr txBox="1"/>
          <p:nvPr/>
        </p:nvSpPr>
        <p:spPr>
          <a:xfrm>
            <a:off x="1228122" y="4678502"/>
            <a:ext cx="59769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Run the algorithm with different K values</a:t>
            </a:r>
          </a:p>
          <a:p>
            <a:pPr marL="342900" indent="-342900">
              <a:buFont typeface="Arial"/>
              <a:buChar char="•"/>
            </a:pPr>
            <a:endParaRPr lang="en-US" sz="1600" b="1">
              <a:solidFill>
                <a:srgbClr val="FFFFFF"/>
              </a:solidFill>
              <a:latin typeface="Century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Identify the optimal K based on different metrics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92BD50-DD39-4FB7-861C-4DE33CE8ED00}"/>
              </a:ext>
            </a:extLst>
          </p:cNvPr>
          <p:cNvSpPr txBox="1"/>
          <p:nvPr/>
        </p:nvSpPr>
        <p:spPr>
          <a:xfrm>
            <a:off x="4067061" y="4283827"/>
            <a:ext cx="372030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solidFill>
                  <a:srgbClr val="FFFFFF"/>
                </a:solidFill>
                <a:latin typeface="Century"/>
                <a:cs typeface="Calibri"/>
              </a:rPr>
              <a:t>(Oleg Zero, 2019)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150DA2-58F7-4D10-A273-DF9682F7E1F9}"/>
              </a:ext>
            </a:extLst>
          </p:cNvPr>
          <p:cNvSpPr txBox="1"/>
          <p:nvPr/>
        </p:nvSpPr>
        <p:spPr>
          <a:xfrm>
            <a:off x="11816861" y="6492630"/>
            <a:ext cx="28135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Century"/>
              </a:rPr>
              <a:t>9</a:t>
            </a:r>
          </a:p>
        </p:txBody>
      </p:sp>
      <p:pic>
        <p:nvPicPr>
          <p:cNvPr id="8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FA2C30BC-266E-4E24-ABFD-1DA9B631D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0666" y="512151"/>
            <a:ext cx="1206746" cy="9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6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37</cp:revision>
  <dcterms:created xsi:type="dcterms:W3CDTF">2021-06-20T11:51:48Z</dcterms:created>
  <dcterms:modified xsi:type="dcterms:W3CDTF">2021-06-28T09:20:55Z</dcterms:modified>
</cp:coreProperties>
</file>